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4"/>
  </p:sldMasterIdLst>
  <p:notesMasterIdLst>
    <p:notesMasterId r:id="rId12"/>
  </p:notesMasterIdLst>
  <p:sldIdLst>
    <p:sldId id="744" r:id="rId5"/>
    <p:sldId id="932" r:id="rId6"/>
    <p:sldId id="934" r:id="rId7"/>
    <p:sldId id="935" r:id="rId8"/>
    <p:sldId id="937" r:id="rId9"/>
    <p:sldId id="936" r:id="rId10"/>
    <p:sldId id="93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8B42E-2230-0770-51AE-25FB6A9C524E}" name="Laurent Barbé" initials="LB" userId="Laurent Barbé" providerId="None"/>
  <p188:author id="{6B713055-87CC-E538-8A63-E1CF1477962C}" name="Laurent Barbé" initials="LB" userId="S::laurent.barbe@unistra.fr::3d3603de-7c33-48ba-b1bd-d857243d2c41" providerId="AD"/>
  <p188:author id="{20114E71-3E99-985B-5A87-BEB2F8BDDB4C}" name="Thomas Simoncelli" initials="TS" userId="S::thomas.simoncelli@insa-strasbourg.fr::8cbd0245-10a1-4c61-a8b5-00e256ec3190" providerId="AD"/>
  <p188:author id="{74E0D5BD-19B9-9A75-D862-5C9318FEB5A3}" name="Pierre Renaud" initials="PR" userId="S::pierre.renaud@insa-strasbourg.fr::17611336-9af3-4e27-914e-22429406eb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22941C"/>
    <a:srgbClr val="00B050"/>
    <a:srgbClr val="E8EAED"/>
    <a:srgbClr val="F2F2F2"/>
    <a:srgbClr val="958B67"/>
    <a:srgbClr val="EDDFB3"/>
    <a:srgbClr val="8E8462"/>
    <a:srgbClr val="FFAAAA"/>
    <a:srgbClr val="2ED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89" autoAdjust="0"/>
    <p:restoredTop sz="86804" autoAdjust="0"/>
  </p:normalViewPr>
  <p:slideViewPr>
    <p:cSldViewPr snapToGrid="0">
      <p:cViewPr varScale="1">
        <p:scale>
          <a:sx n="96" d="100"/>
          <a:sy n="96" d="100"/>
        </p:scale>
        <p:origin x="4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89995-E4E1-448F-8EDC-4B702F1C9828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E109E-F141-4AD4-B317-95BC9CFACE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64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8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050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27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57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90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8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E109E-F141-4AD4-B317-95BC9CFACE3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21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D1C7-BCCE-44A2-83E8-4DE3C1FA8112}" type="datetime1">
              <a:rPr lang="fr-FR" smtClean="0"/>
              <a:t>29/09/2023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848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31A5-0DFF-425E-AE19-3A18D17D5B58}" type="datetime1">
              <a:rPr lang="fr-FR" smtClean="0"/>
              <a:t>29/09/2023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28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6C1B-C495-420D-B5AB-B16E30635A8D}" type="datetime1">
              <a:rPr lang="fr-FR" smtClean="0"/>
              <a:t>29/09/2023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35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4CFA7-2F36-4B23-85FD-98ECBD15CE64}" type="datetime1">
              <a:rPr lang="fr-FR" smtClean="0"/>
              <a:t>29/09/2023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33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B79B-BA08-454F-BB77-A651629433F4}" type="datetime1">
              <a:rPr lang="fr-FR" smtClean="0"/>
              <a:t>29/09/2023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7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EE00-9502-40F6-AD18-7649C3F3F3E1}" type="datetime1">
              <a:rPr lang="fr-FR" smtClean="0"/>
              <a:t>29/09/2023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54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7989-38E3-4BC9-8509-E1C729A415AD}" type="datetime1">
              <a:rPr lang="fr-FR" smtClean="0"/>
              <a:t>29/09/2023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323F-9B8F-467F-94D6-5A625BAF4ED6}" type="datetime1">
              <a:rPr lang="fr-FR" smtClean="0"/>
              <a:t>29/09/2023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82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5F62-2D34-43C7-B4E5-81DF7E6FDF04}" type="datetime1">
              <a:rPr lang="fr-FR" smtClean="0"/>
              <a:t>29/09/2023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ICube - Équipe AVR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97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D2E6-5670-483C-97A1-24CF974D529C}" type="datetime1">
              <a:rPr lang="fr-FR" smtClean="0"/>
              <a:t>29/09/2023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fr-FR"/>
              <a:t>ICube - Équipe AVR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47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F03BD2-EBBC-4E89-BA43-B82B5F0C7055}" type="datetime1">
              <a:rPr lang="fr-FR" smtClean="0"/>
              <a:t>29/09/2023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fr-FR"/>
              <a:t>ICube - Équipe AVR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1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3A1ADDA-40B7-4CE1-8DBC-EFED04901A58}" type="datetime1">
              <a:rPr lang="fr-FR" smtClean="0"/>
              <a:t>29/09/2023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fr-FR" dirty="0" err="1"/>
              <a:t>ICube</a:t>
            </a:r>
            <a:r>
              <a:rPr lang="fr-FR" dirty="0"/>
              <a:t> - Équipe AVR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F74ADE5-F9C8-4D4A-AED0-1263FF1CF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97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g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74F4428-E20F-A125-72BF-B8B7B1FC0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9478" y="-1539240"/>
            <a:ext cx="18754052" cy="1023736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8CD4E4E5-445F-CCDF-2F3E-9E3FF55B1BEE}"/>
              </a:ext>
            </a:extLst>
          </p:cNvPr>
          <p:cNvSpPr txBox="1">
            <a:spLocks/>
          </p:cNvSpPr>
          <p:nvPr/>
        </p:nvSpPr>
        <p:spPr bwMode="blackWhite">
          <a:xfrm>
            <a:off x="589280" y="738761"/>
            <a:ext cx="11013440" cy="219834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Projet BIFASI – Document de travail</a:t>
            </a:r>
          </a:p>
          <a:p>
            <a:endParaRPr lang="fr-FR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fr-FR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Paramétrage et dimensions</a:t>
            </a:r>
            <a:endParaRPr lang="fr-FR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0AEC6D5-7044-804E-B849-E578D8E4D44E}"/>
              </a:ext>
            </a:extLst>
          </p:cNvPr>
          <p:cNvSpPr txBox="1"/>
          <p:nvPr/>
        </p:nvSpPr>
        <p:spPr>
          <a:xfrm>
            <a:off x="4847100" y="651217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D616C74-A019-D4BC-18D4-CE300E1B4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77" b="24152"/>
          <a:stretch/>
        </p:blipFill>
        <p:spPr>
          <a:xfrm>
            <a:off x="4917513" y="5486400"/>
            <a:ext cx="2127477" cy="7423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FEDD3C9-EED9-D347-B819-DD3A49B438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8283" y="4815169"/>
            <a:ext cx="1831347" cy="1292308"/>
          </a:xfrm>
          <a:prstGeom prst="rect">
            <a:avLst/>
          </a:prstGeom>
        </p:spPr>
      </p:pic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ED30A9F7-BC04-A0D7-E346-979BA8D64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991" y="5151597"/>
            <a:ext cx="2385193" cy="5335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CA1607-8E1B-639C-608D-C1CE23D47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055" y="4430611"/>
            <a:ext cx="1800662" cy="6636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CEA7CC-B841-E00F-4270-12D602D00A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2D2D2"/>
              </a:clrFrom>
              <a:clrTo>
                <a:srgbClr val="D2D2D2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1917" y="3816839"/>
            <a:ext cx="1767343" cy="6422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977E4E6-5C90-4777-85F1-2E8D8487F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717" y="3219337"/>
            <a:ext cx="913070" cy="91306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F2D3858-F190-EC83-A301-28D54C7DB12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0423" y="3787830"/>
            <a:ext cx="2227068" cy="6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2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Filière déformable utilisée pour extrusion de silicone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9BC755AD-46AB-CC58-D685-E8A122EDBD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90" y="1114411"/>
            <a:ext cx="3701574" cy="4629178"/>
          </a:xfrm>
          <a:prstGeom prst="rect">
            <a:avLst/>
          </a:prstGeom>
        </p:spPr>
      </p:pic>
      <p:pic>
        <p:nvPicPr>
          <p:cNvPr id="9" name="Image 8" descr="Une image contenant jouet, intérieur&#10;&#10;Description générée automatiquement">
            <a:extLst>
              <a:ext uri="{FF2B5EF4-FFF2-40B4-BE49-F238E27FC236}">
                <a16:creationId xmlns:a16="http://schemas.microsoft.com/office/drawing/2014/main" id="{FB7A2B8B-1FDE-CBC3-8D00-247A6110BD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0" t="20706" r="40274" b="23189"/>
          <a:stretch/>
        </p:blipFill>
        <p:spPr>
          <a:xfrm>
            <a:off x="4783214" y="1625004"/>
            <a:ext cx="2832652" cy="3847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Image 11" descr="Une image contenant origami&#10;&#10;Description générée automatiquement avec une confiance moyenne">
            <a:extLst>
              <a:ext uri="{FF2B5EF4-FFF2-40B4-BE49-F238E27FC236}">
                <a16:creationId xmlns:a16="http://schemas.microsoft.com/office/drawing/2014/main" id="{D8F73EA2-2167-2F08-4C39-E0F8745F31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3" t="29710" r="35540" b="27938"/>
          <a:stretch/>
        </p:blipFill>
        <p:spPr>
          <a:xfrm>
            <a:off x="8343204" y="2096613"/>
            <a:ext cx="2929483" cy="29044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E75894-EC5A-3728-C090-FA656AC29A8C}"/>
              </a:ext>
            </a:extLst>
          </p:cNvPr>
          <p:cNvSpPr txBox="1"/>
          <p:nvPr/>
        </p:nvSpPr>
        <p:spPr>
          <a:xfrm>
            <a:off x="1130247" y="5749909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NVG1 – Vue CAO ¾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777BF7-6262-5979-C5C0-623CAFE3A4E0}"/>
              </a:ext>
            </a:extLst>
          </p:cNvPr>
          <p:cNvSpPr txBox="1"/>
          <p:nvPr/>
        </p:nvSpPr>
        <p:spPr>
          <a:xfrm>
            <a:off x="5376429" y="5686234"/>
            <a:ext cx="15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NVG1 – Vue ¾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7FA266-B399-7502-59A3-1886BE5E9BD6}"/>
              </a:ext>
            </a:extLst>
          </p:cNvPr>
          <p:cNvSpPr txBox="1"/>
          <p:nvPr/>
        </p:nvSpPr>
        <p:spPr>
          <a:xfrm>
            <a:off x="8712132" y="5103388"/>
            <a:ext cx="231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NVG1 – Vue de dessous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612A4A8-9AF5-A9F8-37BA-1097D2E39AA8}"/>
              </a:ext>
            </a:extLst>
          </p:cNvPr>
          <p:cNvSpPr txBox="1"/>
          <p:nvPr/>
        </p:nvSpPr>
        <p:spPr>
          <a:xfrm>
            <a:off x="3099697" y="997215"/>
            <a:ext cx="29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Filière déformable en silicone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E46794-9ACD-D11F-1657-B265E26C3A77}"/>
              </a:ext>
            </a:extLst>
          </p:cNvPr>
          <p:cNvSpPr txBox="1"/>
          <p:nvPr/>
        </p:nvSpPr>
        <p:spPr>
          <a:xfrm>
            <a:off x="6801271" y="1072119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Insert rigide ancré dans la matière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9780CFA-6F8A-82F6-8D79-6D450840BF72}"/>
              </a:ext>
            </a:extLst>
          </p:cNvPr>
          <p:cNvCxnSpPr/>
          <p:nvPr/>
        </p:nvCxnSpPr>
        <p:spPr>
          <a:xfrm flipH="1">
            <a:off x="2534478" y="1366547"/>
            <a:ext cx="1560444" cy="25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72FB854-79CD-A78A-0E55-D3E3386CE626}"/>
              </a:ext>
            </a:extLst>
          </p:cNvPr>
          <p:cNvCxnSpPr/>
          <p:nvPr/>
        </p:nvCxnSpPr>
        <p:spPr>
          <a:xfrm>
            <a:off x="5039139" y="1366547"/>
            <a:ext cx="984307" cy="73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771CE47-3B57-97D4-1813-BAA8DE2BADB7}"/>
              </a:ext>
            </a:extLst>
          </p:cNvPr>
          <p:cNvCxnSpPr>
            <a:cxnSpLocks/>
          </p:cNvCxnSpPr>
          <p:nvPr/>
        </p:nvCxnSpPr>
        <p:spPr>
          <a:xfrm flipH="1">
            <a:off x="7255565" y="1495775"/>
            <a:ext cx="715618" cy="129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07AF5E4-DB96-7970-AF3A-6E8A05E28A3B}"/>
              </a:ext>
            </a:extLst>
          </p:cNvPr>
          <p:cNvCxnSpPr>
            <a:cxnSpLocks/>
          </p:cNvCxnSpPr>
          <p:nvPr/>
        </p:nvCxnSpPr>
        <p:spPr>
          <a:xfrm>
            <a:off x="8587409" y="1495774"/>
            <a:ext cx="715617" cy="829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7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3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Filière déformable utilisée pour extrusion de silicone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E901C895-F542-7C87-44A5-D56562D25A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800" y="916443"/>
            <a:ext cx="10117998" cy="58688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CB31C3-D9BE-951D-C1EB-6B1F0C6E8AA4}"/>
              </a:ext>
            </a:extLst>
          </p:cNvPr>
          <p:cNvSpPr txBox="1"/>
          <p:nvPr/>
        </p:nvSpPr>
        <p:spPr>
          <a:xfrm>
            <a:off x="1321904" y="555597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Orifice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802E8F-3BB5-950E-E082-C84F0FEA306F}"/>
              </a:ext>
            </a:extLst>
          </p:cNvPr>
          <p:cNvSpPr txBox="1"/>
          <p:nvPr/>
        </p:nvSpPr>
        <p:spPr>
          <a:xfrm>
            <a:off x="2874310" y="2598520"/>
            <a:ext cx="75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Filière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B83C1F-29BE-EA22-6756-A8B242B5A369}"/>
              </a:ext>
            </a:extLst>
          </p:cNvPr>
          <p:cNvCxnSpPr>
            <a:cxnSpLocks/>
          </p:cNvCxnSpPr>
          <p:nvPr/>
        </p:nvCxnSpPr>
        <p:spPr>
          <a:xfrm>
            <a:off x="3699412" y="2812774"/>
            <a:ext cx="2035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9BD21D-E4CD-1B61-44D4-2A9DAED4BE85}"/>
              </a:ext>
            </a:extLst>
          </p:cNvPr>
          <p:cNvCxnSpPr/>
          <p:nvPr/>
        </p:nvCxnSpPr>
        <p:spPr>
          <a:xfrm flipV="1">
            <a:off x="2160595" y="5019261"/>
            <a:ext cx="582605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683C342-3BBF-5D3F-BA31-D07D4F72C853}"/>
              </a:ext>
            </a:extLst>
          </p:cNvPr>
          <p:cNvSpPr txBox="1"/>
          <p:nvPr/>
        </p:nvSpPr>
        <p:spPr>
          <a:xfrm>
            <a:off x="2451897" y="1281023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Bride de couplage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5C8A68A-17DA-5DD1-66FD-737A2618A7FA}"/>
              </a:ext>
            </a:extLst>
          </p:cNvPr>
          <p:cNvCxnSpPr>
            <a:stCxn id="23" idx="3"/>
          </p:cNvCxnSpPr>
          <p:nvPr/>
        </p:nvCxnSpPr>
        <p:spPr>
          <a:xfrm>
            <a:off x="4308495" y="1465689"/>
            <a:ext cx="408650" cy="33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0DB10E8-D68D-532F-3A9D-1A74EDE4DDC9}"/>
              </a:ext>
            </a:extLst>
          </p:cNvPr>
          <p:cNvSpPr txBox="1"/>
          <p:nvPr/>
        </p:nvSpPr>
        <p:spPr>
          <a:xfrm>
            <a:off x="7080606" y="4731027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13E0C6-D31E-4B8B-8CA0-24DA4A4417B9}"/>
              </a:ext>
            </a:extLst>
          </p:cNvPr>
          <p:cNvSpPr txBox="1"/>
          <p:nvPr/>
        </p:nvSpPr>
        <p:spPr>
          <a:xfrm>
            <a:off x="7101301" y="3760305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F8D24B-480C-F444-5E47-FBCD40A9B1E9}"/>
              </a:ext>
            </a:extLst>
          </p:cNvPr>
          <p:cNvSpPr txBox="1"/>
          <p:nvPr/>
        </p:nvSpPr>
        <p:spPr>
          <a:xfrm>
            <a:off x="7101301" y="2905612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3</a:t>
            </a:r>
          </a:p>
        </p:txBody>
      </p:sp>
    </p:spTree>
    <p:extLst>
      <p:ext uri="{BB962C8B-B14F-4D97-AF65-F5344CB8AC3E}">
        <p14:creationId xmlns:p14="http://schemas.microsoft.com/office/powerpoint/2010/main" val="225616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4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Paramétrage de la structure d’actionnement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1026AF-D605-0CFB-B31C-5314E1D730EC}"/>
                  </a:ext>
                </a:extLst>
              </p:cNvPr>
              <p:cNvSpPr txBox="1"/>
              <p:nvPr/>
            </p:nvSpPr>
            <p:spPr>
              <a:xfrm>
                <a:off x="636105" y="1083366"/>
                <a:ext cx="54566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Objectifs 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Déplacement radial du point E de 10mm selon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On suppose que chaque bras subit un effort purement radial de 15N, appliqué au point E et de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. 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1026AF-D605-0CFB-B31C-5314E1D7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083366"/>
                <a:ext cx="5456600" cy="1477328"/>
              </a:xfrm>
              <a:prstGeom prst="rect">
                <a:avLst/>
              </a:prstGeom>
              <a:blipFill>
                <a:blip r:embed="rId3"/>
                <a:stretch>
                  <a:fillRect l="-894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074CA9E3-220F-5F9D-4B93-C38737887D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5063" y="4410144"/>
            <a:ext cx="2270446" cy="2281826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1FCA5F2-13F0-3E4E-3C5F-5F6E61B72B41}"/>
              </a:ext>
            </a:extLst>
          </p:cNvPr>
          <p:cNvCxnSpPr>
            <a:cxnSpLocks/>
          </p:cNvCxnSpPr>
          <p:nvPr/>
        </p:nvCxnSpPr>
        <p:spPr>
          <a:xfrm>
            <a:off x="3925957" y="5605670"/>
            <a:ext cx="2564295" cy="6225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31261C32-7608-30C4-2410-2E7A0984D2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589" y="1023732"/>
            <a:ext cx="4811736" cy="5741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1C841BC-055E-489C-5648-96608A069A9D}"/>
              </a:ext>
            </a:extLst>
          </p:cNvPr>
          <p:cNvSpPr txBox="1"/>
          <p:nvPr/>
        </p:nvSpPr>
        <p:spPr>
          <a:xfrm>
            <a:off x="5775717" y="4792663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 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7B3F2EE-49CE-B643-5289-0D3412B786E0}"/>
              </a:ext>
            </a:extLst>
          </p:cNvPr>
          <p:cNvCxnSpPr>
            <a:cxnSpLocks/>
          </p:cNvCxnSpPr>
          <p:nvPr/>
        </p:nvCxnSpPr>
        <p:spPr>
          <a:xfrm>
            <a:off x="6621461" y="5088835"/>
            <a:ext cx="1858863" cy="6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A3419DE-2C33-2C56-84AE-D94CF9734594}"/>
              </a:ext>
            </a:extLst>
          </p:cNvPr>
          <p:cNvCxnSpPr/>
          <p:nvPr/>
        </p:nvCxnSpPr>
        <p:spPr>
          <a:xfrm>
            <a:off x="3995509" y="3429000"/>
            <a:ext cx="56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5C478137-80B0-19C5-502C-28C3AF40BA4C}"/>
              </a:ext>
            </a:extLst>
          </p:cNvPr>
          <p:cNvCxnSpPr>
            <a:cxnSpLocks/>
          </p:cNvCxnSpPr>
          <p:nvPr/>
        </p:nvCxnSpPr>
        <p:spPr>
          <a:xfrm>
            <a:off x="3995509" y="3432313"/>
            <a:ext cx="0" cy="57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F7433D0-6917-152E-19FD-E1DFA925ED11}"/>
                  </a:ext>
                </a:extLst>
              </p:cNvPr>
              <p:cNvSpPr txBox="1"/>
              <p:nvPr/>
            </p:nvSpPr>
            <p:spPr>
              <a:xfrm>
                <a:off x="3518452" y="3927975"/>
                <a:ext cx="606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F7433D0-6917-152E-19FD-E1DFA925E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452" y="3927975"/>
                <a:ext cx="6062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6D1CFA5-2318-1632-F778-063582B6334A}"/>
                  </a:ext>
                </a:extLst>
              </p:cNvPr>
              <p:cNvSpPr txBox="1"/>
              <p:nvPr/>
            </p:nvSpPr>
            <p:spPr>
              <a:xfrm>
                <a:off x="4094922" y="3056355"/>
                <a:ext cx="734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6D1CFA5-2318-1632-F778-063582B63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22" y="3056355"/>
                <a:ext cx="7347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E96D200B-999E-A09F-17CF-60AB28CE8B05}"/>
              </a:ext>
            </a:extLst>
          </p:cNvPr>
          <p:cNvSpPr txBox="1"/>
          <p:nvPr/>
        </p:nvSpPr>
        <p:spPr>
          <a:xfrm>
            <a:off x="10957223" y="5599739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539F5B2-4AC7-7039-075F-96DDCA9B5E50}"/>
              </a:ext>
            </a:extLst>
          </p:cNvPr>
          <p:cNvSpPr txBox="1"/>
          <p:nvPr/>
        </p:nvSpPr>
        <p:spPr>
          <a:xfrm>
            <a:off x="10957223" y="4297307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6D9B2AA-7B91-40E5-4525-65F7C10A7AD7}"/>
              </a:ext>
            </a:extLst>
          </p:cNvPr>
          <p:cNvSpPr txBox="1"/>
          <p:nvPr/>
        </p:nvSpPr>
        <p:spPr>
          <a:xfrm>
            <a:off x="11010325" y="3056355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Etage 3</a:t>
            </a:r>
          </a:p>
        </p:txBody>
      </p:sp>
    </p:spTree>
    <p:extLst>
      <p:ext uri="{BB962C8B-B14F-4D97-AF65-F5344CB8AC3E}">
        <p14:creationId xmlns:p14="http://schemas.microsoft.com/office/powerpoint/2010/main" val="378767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5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Paramétrage de la structure d’actionnement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17528D-7C1C-AF9C-955C-C94F29745BF8}"/>
                  </a:ext>
                </a:extLst>
              </p:cNvPr>
              <p:cNvSpPr txBox="1"/>
              <p:nvPr/>
            </p:nvSpPr>
            <p:spPr>
              <a:xfrm>
                <a:off x="296462" y="854229"/>
                <a:ext cx="115235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Structure articulée employée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Déport de la motorisation pour des raisons d’encombrement.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/>
                  <a:t>Apparition d’un déplacement parasite en E selon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, nommé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dirty="0"/>
                  <a:t>, causé par la rotation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. Ce déplacement est jugé pour l’instant comme parasite, et doit donc être minimisé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/>
                      <m:t>≈</m:t>
                    </m:r>
                    <m:r>
                      <m:rPr>
                        <m:nor/>
                      </m:rPr>
                      <a:rPr lang="fr-FR" b="0" i="0" smtClean="0"/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0,73</m:t>
                    </m:r>
                  </m:oMath>
                </a14:m>
                <a:r>
                  <a:rPr lang="fr-FR" dirty="0"/>
                  <a:t> mm au maximum sur le prototype actuel pour un déplacement radial du point E de 10mm selon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17528D-7C1C-AF9C-955C-C94F2974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2" y="854229"/>
                <a:ext cx="11523594" cy="1477328"/>
              </a:xfrm>
              <a:prstGeom prst="rect">
                <a:avLst/>
              </a:prstGeom>
              <a:blipFill>
                <a:blip r:embed="rId3"/>
                <a:stretch>
                  <a:fillRect l="-476" t="-2066" r="-423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5AA6ED32-64BA-7B51-CA10-7036E917CE20}"/>
              </a:ext>
            </a:extLst>
          </p:cNvPr>
          <p:cNvSpPr txBox="1"/>
          <p:nvPr/>
        </p:nvSpPr>
        <p:spPr>
          <a:xfrm>
            <a:off x="371944" y="2355959"/>
            <a:ext cx="105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Schéma cinématique de la structure actuelle (modifications possibles selon vos propositions) :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7750CE-77B3-F8F5-D0B0-5BA9A93A4640}"/>
              </a:ext>
            </a:extLst>
          </p:cNvPr>
          <p:cNvSpPr txBox="1"/>
          <p:nvPr/>
        </p:nvSpPr>
        <p:spPr>
          <a:xfrm>
            <a:off x="3669834" y="3642182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Sur les 3 étages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au 13">
                <a:extLst>
                  <a:ext uri="{FF2B5EF4-FFF2-40B4-BE49-F238E27FC236}">
                    <a16:creationId xmlns:a16="http://schemas.microsoft.com/office/drawing/2014/main" id="{1C6CA3DD-7399-F1C4-CCC4-E1D7F6D230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136106"/>
                  </p:ext>
                </p:extLst>
              </p:nvPr>
            </p:nvGraphicFramePr>
            <p:xfrm>
              <a:off x="4365852" y="4074527"/>
              <a:ext cx="7224888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232367773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91964610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82025492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64675867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119519726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51416514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66858394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117823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06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14:m>
                            <m:oMath xmlns:m="http://schemas.openxmlformats.org/officeDocument/2006/math"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56.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65.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9,8.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278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i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29,5</a:t>
                          </a:r>
                          <a14:m>
                            <m:oMath xmlns:m="http://schemas.openxmlformats.org/officeDocument/2006/math"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56.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69,9.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9,8.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78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i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34</a:t>
                          </a:r>
                          <a14:m>
                            <m:oMath xmlns:m="http://schemas.openxmlformats.org/officeDocument/2006/math"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76,3.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9,8.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60.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0366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au 13">
                <a:extLst>
                  <a:ext uri="{FF2B5EF4-FFF2-40B4-BE49-F238E27FC236}">
                    <a16:creationId xmlns:a16="http://schemas.microsoft.com/office/drawing/2014/main" id="{1C6CA3DD-7399-F1C4-CCC4-E1D7F6D230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136106"/>
                  </p:ext>
                </p:extLst>
              </p:nvPr>
            </p:nvGraphicFramePr>
            <p:xfrm>
              <a:off x="4365852" y="4074527"/>
              <a:ext cx="7224888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232367773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91964610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82025492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64675867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119519726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51416514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66858394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117823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39" r="-59932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1351" t="-1639" r="-5033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1351" t="-1639" r="-4033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01351" t="-1639" r="-3033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7987" t="-1639" r="-20134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02027" t="-1639" r="-10270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02027" t="-1639" r="-270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063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1639" r="-59932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1351" t="-101639" r="-5033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1351" t="-101639" r="-4033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01351" t="-101639" r="-3033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7987" t="-101639" r="-20134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02027" t="-101639" r="-10270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02027" t="-101639" r="-270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78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01639" r="-59932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1351" t="-201639" r="-5033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1351" t="-201639" r="-4033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01351" t="-201639" r="-3033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7987" t="-201639" r="-20134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02027" t="-201639" r="-10270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02027" t="-201639" r="-270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78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Etage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01639" r="-5993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1351" t="-301639" r="-5033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1351" t="-301639" r="-4033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01351" t="-301639" r="-3033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497987" t="-301639" r="-20134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602027" t="-301639" r="-1027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702027" t="-301639" r="-270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0366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FF3034A-B009-512D-BB2C-53EA92D5FE31}"/>
                  </a:ext>
                </a:extLst>
              </p:cNvPr>
              <p:cNvSpPr txBox="1"/>
              <p:nvPr/>
            </p:nvSpPr>
            <p:spPr>
              <a:xfrm>
                <a:off x="4904378" y="5737266"/>
                <a:ext cx="6097656" cy="92333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fr-FR" dirty="0"/>
                  <a:t> est ici la grandeur motorisée. </a:t>
                </a:r>
                <a:r>
                  <a:rPr lang="fr-FR" b="1" dirty="0"/>
                  <a:t>Vous êtes libres de modifier/adapter la structure ou le paramétrage et la nature d’actionnement si désiré.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FF3034A-B009-512D-BB2C-53EA92D5F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378" y="5737266"/>
                <a:ext cx="6097656" cy="923330"/>
              </a:xfrm>
              <a:prstGeom prst="rect">
                <a:avLst/>
              </a:prstGeom>
              <a:blipFill>
                <a:blip r:embed="rId5"/>
                <a:stretch>
                  <a:fillRect t="-1266" b="-6962"/>
                </a:stretch>
              </a:blip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C163AD4-D07D-A1B9-578E-A09332104089}"/>
                  </a:ext>
                </a:extLst>
              </p:cNvPr>
              <p:cNvSpPr txBox="1"/>
              <p:nvPr/>
            </p:nvSpPr>
            <p:spPr>
              <a:xfrm>
                <a:off x="3669834" y="2673749"/>
                <a:ext cx="292974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b="0" dirty="0">
                    <a:cs typeface="Times New Roman" panose="02020603050405020304" pitchFamily="18" charset="0"/>
                  </a:rPr>
                  <a:t>Avec :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</a:t>
                </a:r>
                <a:endParaRPr lang="fr-FR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C163AD4-D07D-A1B9-578E-A0933210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34" y="2673749"/>
                <a:ext cx="2929748" cy="923330"/>
              </a:xfrm>
              <a:prstGeom prst="rect">
                <a:avLst/>
              </a:prstGeom>
              <a:blipFill>
                <a:blip r:embed="rId6"/>
                <a:stretch>
                  <a:fillRect l="-1663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 24" descr="Une image contenant texte, Dessin d’enfant, carte, dessin&#10;&#10;Description générée automatiquement">
            <a:extLst>
              <a:ext uri="{FF2B5EF4-FFF2-40B4-BE49-F238E27FC236}">
                <a16:creationId xmlns:a16="http://schemas.microsoft.com/office/drawing/2014/main" id="{69D351D7-38C5-8059-3088-7063C614C9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8089" r="25797" b="8948"/>
          <a:stretch/>
        </p:blipFill>
        <p:spPr>
          <a:xfrm rot="5400000">
            <a:off x="-127132" y="3422046"/>
            <a:ext cx="4030828" cy="26373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060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6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Dimensions et encombrement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67B6C86-0D95-A572-D00B-39B9BAFD1CFF}"/>
              </a:ext>
            </a:extLst>
          </p:cNvPr>
          <p:cNvSpPr/>
          <p:nvPr/>
        </p:nvSpPr>
        <p:spPr>
          <a:xfrm>
            <a:off x="8563393" y="1516566"/>
            <a:ext cx="401704" cy="4449714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375EC-0B58-B3D8-A788-76890E07B700}"/>
              </a:ext>
            </a:extLst>
          </p:cNvPr>
          <p:cNvSpPr/>
          <p:nvPr/>
        </p:nvSpPr>
        <p:spPr>
          <a:xfrm>
            <a:off x="7763156" y="738760"/>
            <a:ext cx="1998944" cy="777806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B1F100-66E7-555B-7359-368AC7B87D84}"/>
              </a:ext>
            </a:extLst>
          </p:cNvPr>
          <p:cNvSpPr txBox="1"/>
          <p:nvPr/>
        </p:nvSpPr>
        <p:spPr>
          <a:xfrm>
            <a:off x="359765" y="1127663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Dimensions du mécanisme – hors actionnement 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48EB49-66BF-CFBB-9A20-2BC827268D22}"/>
              </a:ext>
            </a:extLst>
          </p:cNvPr>
          <p:cNvSpPr/>
          <p:nvPr/>
        </p:nvSpPr>
        <p:spPr>
          <a:xfrm>
            <a:off x="9754766" y="3735052"/>
            <a:ext cx="1648711" cy="2218486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47571-52B1-C50F-7AC0-5E5B54739401}"/>
              </a:ext>
            </a:extLst>
          </p:cNvPr>
          <p:cNvSpPr/>
          <p:nvPr/>
        </p:nvSpPr>
        <p:spPr>
          <a:xfrm>
            <a:off x="6092704" y="3735052"/>
            <a:ext cx="1670452" cy="2218486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85AB1-069D-2F87-03A0-B92F85C41D42}"/>
              </a:ext>
            </a:extLst>
          </p:cNvPr>
          <p:cNvSpPr/>
          <p:nvPr/>
        </p:nvSpPr>
        <p:spPr>
          <a:xfrm>
            <a:off x="7763156" y="1519368"/>
            <a:ext cx="800237" cy="4434169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B71C9-7B1F-10EE-4DC5-C874126FDF4E}"/>
              </a:ext>
            </a:extLst>
          </p:cNvPr>
          <p:cNvSpPr/>
          <p:nvPr/>
        </p:nvSpPr>
        <p:spPr>
          <a:xfrm>
            <a:off x="5953538" y="762682"/>
            <a:ext cx="1820185" cy="1871187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E0F96E80-3E33-A14E-9EB4-63696BB66C5D}"/>
              </a:ext>
            </a:extLst>
          </p:cNvPr>
          <p:cNvSpPr/>
          <p:nvPr/>
        </p:nvSpPr>
        <p:spPr>
          <a:xfrm>
            <a:off x="6092704" y="2633869"/>
            <a:ext cx="1570365" cy="1101183"/>
          </a:xfrm>
          <a:prstGeom prst="rtTriangl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>
            <a:extLst>
              <a:ext uri="{FF2B5EF4-FFF2-40B4-BE49-F238E27FC236}">
                <a16:creationId xmlns:a16="http://schemas.microsoft.com/office/drawing/2014/main" id="{174EE14B-8F7F-68A3-A4F2-B90884C79C24}"/>
              </a:ext>
            </a:extLst>
          </p:cNvPr>
          <p:cNvSpPr/>
          <p:nvPr/>
        </p:nvSpPr>
        <p:spPr>
          <a:xfrm flipH="1" flipV="1">
            <a:off x="6092704" y="2633868"/>
            <a:ext cx="1570364" cy="1101183"/>
          </a:xfrm>
          <a:prstGeom prst="rtTriangle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F03C1-D264-9226-C4E7-D81F3C266F2A}"/>
              </a:ext>
            </a:extLst>
          </p:cNvPr>
          <p:cNvSpPr/>
          <p:nvPr/>
        </p:nvSpPr>
        <p:spPr>
          <a:xfrm>
            <a:off x="7663068" y="2633868"/>
            <a:ext cx="100087" cy="1101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9060708B-A9BD-E14A-FD74-1269530BEFB4}"/>
              </a:ext>
            </a:extLst>
          </p:cNvPr>
          <p:cNvGrpSpPr/>
          <p:nvPr/>
        </p:nvGrpSpPr>
        <p:grpSpPr>
          <a:xfrm flipH="1">
            <a:off x="8961007" y="775425"/>
            <a:ext cx="2609855" cy="5190855"/>
            <a:chOff x="6105938" y="915082"/>
            <a:chExt cx="2609855" cy="51908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472CAB-DB4C-0A66-D4AE-46644A779B56}"/>
                </a:ext>
              </a:extLst>
            </p:cNvPr>
            <p:cNvSpPr/>
            <p:nvPr/>
          </p:nvSpPr>
          <p:spPr>
            <a:xfrm>
              <a:off x="7915556" y="1671768"/>
              <a:ext cx="800237" cy="4434169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8C39D5-5D28-FEF9-F74B-5508BA80B435}"/>
                </a:ext>
              </a:extLst>
            </p:cNvPr>
            <p:cNvSpPr/>
            <p:nvPr/>
          </p:nvSpPr>
          <p:spPr>
            <a:xfrm>
              <a:off x="6105938" y="915082"/>
              <a:ext cx="1820185" cy="1871187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Triangle rectangle 32">
              <a:extLst>
                <a:ext uri="{FF2B5EF4-FFF2-40B4-BE49-F238E27FC236}">
                  <a16:creationId xmlns:a16="http://schemas.microsoft.com/office/drawing/2014/main" id="{FBE49BEE-7769-F36B-4CBF-60905C88FB5F}"/>
                </a:ext>
              </a:extLst>
            </p:cNvPr>
            <p:cNvSpPr/>
            <p:nvPr/>
          </p:nvSpPr>
          <p:spPr>
            <a:xfrm flipH="1" flipV="1">
              <a:off x="6245104" y="2786268"/>
              <a:ext cx="1570364" cy="1101183"/>
            </a:xfrm>
            <a:prstGeom prst="rtTriangle">
              <a:avLst/>
            </a:prstGeom>
            <a:solidFill>
              <a:srgbClr val="00B05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650F974-A41C-1B9D-91FF-D9EDA8284043}"/>
              </a:ext>
            </a:extLst>
          </p:cNvPr>
          <p:cNvSpPr/>
          <p:nvPr/>
        </p:nvSpPr>
        <p:spPr>
          <a:xfrm>
            <a:off x="9770844" y="2646261"/>
            <a:ext cx="100087" cy="1101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riangle rectangle 35">
            <a:extLst>
              <a:ext uri="{FF2B5EF4-FFF2-40B4-BE49-F238E27FC236}">
                <a16:creationId xmlns:a16="http://schemas.microsoft.com/office/drawing/2014/main" id="{78A503E8-5601-9733-52FD-9CAB459D8C33}"/>
              </a:ext>
            </a:extLst>
          </p:cNvPr>
          <p:cNvSpPr/>
          <p:nvPr/>
        </p:nvSpPr>
        <p:spPr>
          <a:xfrm flipH="1">
            <a:off x="9861332" y="2641345"/>
            <a:ext cx="1570365" cy="1101183"/>
          </a:xfrm>
          <a:prstGeom prst="rtTriangl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7A19E2-10EB-29EA-F9F3-E50DEDE151EE}"/>
              </a:ext>
            </a:extLst>
          </p:cNvPr>
          <p:cNvSpPr txBox="1"/>
          <p:nvPr/>
        </p:nvSpPr>
        <p:spPr>
          <a:xfrm>
            <a:off x="7256160" y="6364328"/>
            <a:ext cx="332296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b="1" i="1">
                <a:latin typeface="Cambria Math" panose="02040503050406030204" pitchFamily="18" charset="0"/>
              </a:defRPr>
            </a:lvl1pPr>
          </a:lstStyle>
          <a:p>
            <a:r>
              <a:rPr lang="fr-FR" i="0" dirty="0">
                <a:latin typeface="+mj-lt"/>
              </a:rPr>
              <a:t>CAO disponible sur SEAFILE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68C1E7D2-5E3C-3B31-5B11-CCC72142DE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9464" y="1368489"/>
            <a:ext cx="6066328" cy="4968544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1AB6874-E2CC-AE78-D48F-ED1EA788E682}"/>
              </a:ext>
            </a:extLst>
          </p:cNvPr>
          <p:cNvSpPr txBox="1"/>
          <p:nvPr/>
        </p:nvSpPr>
        <p:spPr>
          <a:xfrm>
            <a:off x="782884" y="3040836"/>
            <a:ext cx="489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L’épaisseur de la liaison compliante au devra permettre le montage de 3 bras :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F104F7F6-E491-BC41-9BB9-6FD163CFAF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4893" y="3628435"/>
            <a:ext cx="3644270" cy="3205146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CA92CFE1-DD18-B9BF-F9CB-13071195ABC6}"/>
              </a:ext>
            </a:extLst>
          </p:cNvPr>
          <p:cNvSpPr txBox="1"/>
          <p:nvPr/>
        </p:nvSpPr>
        <p:spPr>
          <a:xfrm>
            <a:off x="1051907" y="1878753"/>
            <a:ext cx="379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En vert, espace disponible.</a:t>
            </a:r>
          </a:p>
          <a:p>
            <a:r>
              <a:rPr lang="fr-FR" b="1" dirty="0"/>
              <a:t>En rouge, l’espace non disponible.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DE9E7333-FE6E-46D9-A3AC-C02AA72888C0}"/>
              </a:ext>
            </a:extLst>
          </p:cNvPr>
          <p:cNvCxnSpPr/>
          <p:nvPr/>
        </p:nvCxnSpPr>
        <p:spPr>
          <a:xfrm flipV="1">
            <a:off x="4124739" y="1698275"/>
            <a:ext cx="1967965" cy="3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1B6AB34B-76F1-B6AA-ABD9-317F92472190}"/>
              </a:ext>
            </a:extLst>
          </p:cNvPr>
          <p:cNvCxnSpPr/>
          <p:nvPr/>
        </p:nvCxnSpPr>
        <p:spPr>
          <a:xfrm>
            <a:off x="4845253" y="2385391"/>
            <a:ext cx="1354287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E35ECCD-223B-AE16-6E17-8A05DD6EF74B}"/>
              </a:ext>
            </a:extLst>
          </p:cNvPr>
          <p:cNvSpPr/>
          <p:nvPr/>
        </p:nvSpPr>
        <p:spPr>
          <a:xfrm>
            <a:off x="2385391" y="2047461"/>
            <a:ext cx="7414592" cy="3210336"/>
          </a:xfrm>
          <a:prstGeom prst="round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90740" y="222393"/>
            <a:ext cx="365760" cy="365760"/>
          </a:xfrm>
        </p:spPr>
        <p:txBody>
          <a:bodyPr/>
          <a:lstStyle/>
          <a:p>
            <a:fld id="{8F74ADE5-F9C8-4D4A-AED0-1263FF1CFB0A}" type="slidenum">
              <a:rPr lang="fr-FR" dirty="0" smtClean="0"/>
              <a:t>7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E75C2-1FF0-D8C4-D595-DE03D3CFA1F7}"/>
              </a:ext>
            </a:extLst>
          </p:cNvPr>
          <p:cNvSpPr txBox="1"/>
          <p:nvPr/>
        </p:nvSpPr>
        <p:spPr>
          <a:xfrm>
            <a:off x="6235799" y="241503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confidentiel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4B7DA990-BED0-33A2-A3A2-D6E55EC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3900" y="241503"/>
            <a:ext cx="2753746" cy="323968"/>
          </a:xfrm>
        </p:spPr>
        <p:txBody>
          <a:bodyPr/>
          <a:lstStyle/>
          <a:p>
            <a:fld id="{8EE3FAB3-218E-4D79-BDB2-24C80669CF4B}" type="datetime1">
              <a:rPr lang="fr-FR" sz="1600" b="1">
                <a:solidFill>
                  <a:schemeClr val="tx1"/>
                </a:solidFill>
              </a:rPr>
              <a:t>29/09/2023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BE5B86-8F2E-7987-8909-093AB2BB1834}"/>
              </a:ext>
            </a:extLst>
          </p:cNvPr>
          <p:cNvSpPr txBox="1">
            <a:spLocks/>
          </p:cNvSpPr>
          <p:nvPr/>
        </p:nvSpPr>
        <p:spPr bwMode="black">
          <a:xfrm>
            <a:off x="106690" y="156091"/>
            <a:ext cx="5986015" cy="5826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CONTACT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6D27C0-06FD-FA0A-3A69-F274EAF5CCCD}"/>
              </a:ext>
            </a:extLst>
          </p:cNvPr>
          <p:cNvCxnSpPr>
            <a:cxnSpLocks/>
          </p:cNvCxnSpPr>
          <p:nvPr/>
        </p:nvCxnSpPr>
        <p:spPr>
          <a:xfrm>
            <a:off x="6199540" y="743155"/>
            <a:ext cx="5821010" cy="0"/>
          </a:xfrm>
          <a:prstGeom prst="line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52B7572-1F90-0137-3F2A-9104897B7C19}"/>
              </a:ext>
            </a:extLst>
          </p:cNvPr>
          <p:cNvSpPr txBox="1"/>
          <p:nvPr/>
        </p:nvSpPr>
        <p:spPr>
          <a:xfrm>
            <a:off x="2822867" y="3094673"/>
            <a:ext cx="6539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Laurent BARBÉ, Porteur de projet ICube :</a:t>
            </a:r>
          </a:p>
          <a:p>
            <a:pPr lvl="2"/>
            <a:r>
              <a:rPr lang="fr-FR" dirty="0"/>
              <a:t>- laurent.barbe@unistra.fr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Thomas SIMONCELLI, Ingénieur R&amp;D sur le projet BIFASI : </a:t>
            </a:r>
          </a:p>
          <a:p>
            <a:pPr lvl="2"/>
            <a:r>
              <a:rPr lang="fr-FR" dirty="0"/>
              <a:t>- tsimoncelli@unistra.fr</a:t>
            </a:r>
          </a:p>
          <a:p>
            <a:pPr lvl="2"/>
            <a:r>
              <a:rPr lang="fr-FR" dirty="0"/>
              <a:t>- 03.90.41.35.49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2D461B-4346-1ABF-D75A-C5F6F4A3F8C4}"/>
              </a:ext>
            </a:extLst>
          </p:cNvPr>
          <p:cNvSpPr txBox="1"/>
          <p:nvPr/>
        </p:nvSpPr>
        <p:spPr>
          <a:xfrm>
            <a:off x="3011710" y="2584175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 besoin d’informations techniques et d’éclaircissements :</a:t>
            </a:r>
          </a:p>
        </p:txBody>
      </p:sp>
    </p:spTree>
    <p:extLst>
      <p:ext uri="{BB962C8B-B14F-4D97-AF65-F5344CB8AC3E}">
        <p14:creationId xmlns:p14="http://schemas.microsoft.com/office/powerpoint/2010/main" val="10924811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ersonnalisé 3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C7D2D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95E3C8302F94A983CB6E062FB4EEA" ma:contentTypeVersion="7" ma:contentTypeDescription="Crée un document." ma:contentTypeScope="" ma:versionID="e8058b636e5b9f92d88844a1ea02afb1">
  <xsd:schema xmlns:xsd="http://www.w3.org/2001/XMLSchema" xmlns:xs="http://www.w3.org/2001/XMLSchema" xmlns:p="http://schemas.microsoft.com/office/2006/metadata/properties" xmlns:ns2="9f97dc0f-bdd2-4410-b5ac-65da776608fa" targetNamespace="http://schemas.microsoft.com/office/2006/metadata/properties" ma:root="true" ma:fieldsID="c6135e4db115b54fbbd64ad29943895c" ns2:_="">
    <xsd:import namespace="9f97dc0f-bdd2-4410-b5ac-65da776608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7dc0f-bdd2-4410-b5ac-65da776608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DDDA2-CFD3-4383-899F-ED7576A4B008}">
  <ds:schemaRefs>
    <ds:schemaRef ds:uri="9f97dc0f-bdd2-4410-b5ac-65da776608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1349E4-F9DC-4FEE-91ED-FAA75DE5D04B}">
  <ds:schemaRefs>
    <ds:schemaRef ds:uri="9f97dc0f-bdd2-4410-b5ac-65da776608fa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03A4AC8-4CD4-4A4C-8262-BA6A694431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435</Words>
  <Application>Microsoft Office PowerPoint</Application>
  <PresentationFormat>Grand écran</PresentationFormat>
  <Paragraphs>106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Gill Sans MT</vt:lpstr>
      <vt:lpstr>Parcel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Hebdomadaire I</dc:title>
  <dc:creator>Stagiaire</dc:creator>
  <cp:lastModifiedBy>Thomas Simoncelli</cp:lastModifiedBy>
  <cp:revision>598</cp:revision>
  <dcterms:created xsi:type="dcterms:W3CDTF">2022-02-22T10:13:11Z</dcterms:created>
  <dcterms:modified xsi:type="dcterms:W3CDTF">2023-09-29T12:56:47Z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0x010100E2495E3C8302F94A983CB6E062FB4EEA</vt:lpwstr>
  </property>
</Properties>
</file>